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66" r:id="rId3"/>
    <p:sldId id="265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63639" y="76200"/>
            <a:ext cx="7772400" cy="1143000"/>
          </a:xfrm>
        </p:spPr>
        <p:txBody>
          <a:bodyPr/>
          <a:lstStyle/>
          <a:p>
            <a:pPr rtl="0"/>
            <a:r>
              <a:rPr lang="en-US" sz="4000" b="1" dirty="0" smtClean="0">
                <a:solidFill>
                  <a:srgbClr val="CCECFF"/>
                </a:solidFill>
              </a:rPr>
              <a:t>Lab(8)</a:t>
            </a:r>
            <a:r>
              <a:rPr lang="en-US" sz="4000" b="1" dirty="0">
                <a:solidFill>
                  <a:srgbClr val="CCECFF"/>
                </a:solidFill>
              </a:rPr>
              <a:t/>
            </a:r>
            <a:br>
              <a:rPr lang="en-US" sz="4000" b="1" dirty="0">
                <a:solidFill>
                  <a:srgbClr val="CCECFF"/>
                </a:solidFill>
              </a:rPr>
            </a:br>
            <a:r>
              <a:rPr lang="en-US" sz="4000" b="1" dirty="0" smtClean="0">
                <a:solidFill>
                  <a:srgbClr val="CCECFF"/>
                </a:solidFill>
              </a:rPr>
              <a:t> </a:t>
            </a:r>
            <a:r>
              <a:rPr lang="en-US" sz="4000" b="1" dirty="0">
                <a:solidFill>
                  <a:srgbClr val="CCECFF"/>
                </a:solidFill>
                <a:ea typeface="+mn-ea"/>
                <a:cs typeface="+mn-cs"/>
              </a:rPr>
              <a:t>Calcium Test</a:t>
            </a:r>
            <a:endParaRPr lang="ar-SA" sz="4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1447800"/>
            <a:ext cx="7924800" cy="5257800"/>
          </a:xfrm>
        </p:spPr>
        <p:txBody>
          <a:bodyPr/>
          <a:lstStyle/>
          <a:p>
            <a:pPr algn="l" rtl="0"/>
            <a:r>
              <a:rPr lang="en-US" dirty="0"/>
              <a:t>Calcium is essential for all living organisms, where Ca2+ sequestration and release into and out of the cytoplasm functions as a signal for many cellular processes. 99% of calcium is found in bones and teeth with the remaining 1% found in the blood and soft tissue. Serum calcium levels are tightly controlled (8.4-11.4 mg/</a:t>
            </a:r>
            <a:r>
              <a:rPr lang="en-US" dirty="0" err="1"/>
              <a:t>dL</a:t>
            </a:r>
            <a:r>
              <a:rPr lang="en-US" dirty="0"/>
              <a:t>) and any variation outside this range can have serious effects.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4031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381000"/>
            <a:ext cx="7924800" cy="6324600"/>
          </a:xfrm>
        </p:spPr>
        <p:txBody>
          <a:bodyPr/>
          <a:lstStyle/>
          <a:p>
            <a:pPr algn="l" rtl="0"/>
            <a:r>
              <a:rPr lang="en-US" dirty="0" smtClean="0"/>
              <a:t>Calcium </a:t>
            </a:r>
            <a:r>
              <a:rPr lang="en-US" dirty="0"/>
              <a:t>plays a role in mediating the constriction and relaxation of blood vessels, nerve impulse transmission, muscle contraction, and hormone secretion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Calcium ion channels control the migration of calcium ions across cell membranes, permitting the activation and inhibition of a wide variety of enzymes. Causes of low calcium levels include chronic kidney failure, vitamin D deficiency, and low blood magnesium levels that can occur in severe alcoholism.</a:t>
            </a:r>
          </a:p>
          <a:p>
            <a:pPr algn="l" rtl="0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42161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381000"/>
            <a:ext cx="7620000" cy="6119884"/>
          </a:xfrm>
        </p:spPr>
        <p:txBody>
          <a:bodyPr/>
          <a:lstStyle/>
          <a:p>
            <a:pPr algn="l" rtl="0"/>
            <a:r>
              <a:rPr lang="en-US" dirty="0" smtClean="0"/>
              <a:t>Calcium </a:t>
            </a:r>
            <a:r>
              <a:rPr lang="en-US" dirty="0"/>
              <a:t>Assay Kit (Colorimetric) </a:t>
            </a:r>
            <a:r>
              <a:rPr lang="en-US" dirty="0" smtClean="0"/>
              <a:t>provides </a:t>
            </a:r>
            <a:r>
              <a:rPr lang="en-US" dirty="0"/>
              <a:t>a simple assay to determine calcium concentration within the physiological range of 0.4 – 100 mg/</a:t>
            </a:r>
            <a:r>
              <a:rPr lang="en-US" dirty="0" err="1"/>
              <a:t>dL</a:t>
            </a:r>
            <a:r>
              <a:rPr lang="en-US" dirty="0"/>
              <a:t> (0.1 – 25 </a:t>
            </a:r>
            <a:r>
              <a:rPr lang="en-US" dirty="0" err="1"/>
              <a:t>mM</a:t>
            </a:r>
            <a:r>
              <a:rPr lang="en-US" dirty="0" smtClean="0"/>
              <a:t>).</a:t>
            </a:r>
          </a:p>
          <a:p>
            <a:pPr algn="l" rtl="0"/>
            <a:r>
              <a:rPr lang="en-US" dirty="0"/>
              <a:t>In the calcium assay protocol, a chromogenic complex is formed between calcium ions and 0-cresolphthalein. The complex is measured at OD = 575 nm.</a:t>
            </a:r>
          </a:p>
          <a:p>
            <a:pPr algn="l" rtl="0"/>
            <a:endParaRPr lang="en-US" sz="2800" dirty="0"/>
          </a:p>
          <a:p>
            <a:pPr algn="l" rtl="0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101301884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121</TotalTime>
  <Words>207</Words>
  <Application>Microsoft Office PowerPoint</Application>
  <PresentationFormat>عرض على الشاشة (3:4)‏</PresentationFormat>
  <Paragraphs>6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Blue wave design template</vt:lpstr>
      <vt:lpstr>Lab(8)  Calcium Test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19</cp:revision>
  <dcterms:created xsi:type="dcterms:W3CDTF">2019-09-24T08:16:01Z</dcterms:created>
  <dcterms:modified xsi:type="dcterms:W3CDTF">2019-09-28T19:37:47Z</dcterms:modified>
</cp:coreProperties>
</file>